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7" r:id="rId2"/>
    <p:sldId id="366" r:id="rId3"/>
    <p:sldId id="386" r:id="rId4"/>
    <p:sldId id="376" r:id="rId5"/>
    <p:sldId id="381" r:id="rId6"/>
    <p:sldId id="382" r:id="rId7"/>
    <p:sldId id="383" r:id="rId8"/>
    <p:sldId id="384" r:id="rId9"/>
    <p:sldId id="385" r:id="rId10"/>
    <p:sldId id="377" r:id="rId11"/>
    <p:sldId id="370" r:id="rId12"/>
    <p:sldId id="390" r:id="rId13"/>
    <p:sldId id="373" r:id="rId14"/>
    <p:sldId id="333" r:id="rId15"/>
  </p:sldIdLst>
  <p:sldSz cx="12192000" cy="6858000"/>
  <p:notesSz cx="6954838" cy="93091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vie Stephanopoulos" initials="ES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64646"/>
    <a:srgbClr val="809F56"/>
    <a:srgbClr val="8C0E1B"/>
    <a:srgbClr val="DF5B1D"/>
    <a:srgbClr val="335B8E"/>
    <a:srgbClr val="676767"/>
    <a:srgbClr val="B98D27"/>
    <a:srgbClr val="F4D14F"/>
    <a:srgbClr val="856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5838"/>
  </p:normalViewPr>
  <p:slideViewPr>
    <p:cSldViewPr snapToGrid="0" snapToObjects="1">
      <p:cViewPr varScale="1">
        <p:scale>
          <a:sx n="97" d="100"/>
          <a:sy n="97" d="100"/>
        </p:scale>
        <p:origin x="84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35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0D508D3-A41A-4568-B5F6-E67235C8521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CBED978-C2E6-4161-9399-542399F7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BB7A3D9-C8D7-3E4A-9A96-418D1A8F5020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0B82A8-4B58-0344-A1F1-CBB38507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5483" y="4480003"/>
            <a:ext cx="5563869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Traditional Approaches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Inhibited by Throughput Restrictions</a:t>
            </a:r>
            <a:r>
              <a:rPr lang="en-US" baseline="0" dirty="0"/>
              <a:t> at Top of Rack 100 GB/sec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North/South Detection doesn’t fit </a:t>
            </a:r>
            <a:r>
              <a:rPr lang="en-US" dirty="0"/>
              <a:t>E/W Behavior which is Different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Doesn’t Get Granular</a:t>
            </a:r>
            <a:r>
              <a:rPr lang="en-US" baseline="0" dirty="0"/>
              <a:t> to the Process Level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5483" y="4480003"/>
            <a:ext cx="5563869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Currently</a:t>
            </a:r>
            <a:r>
              <a:rPr lang="en-US" baseline="0" dirty="0"/>
              <a:t> the most important portion of our infrastructure is highly vulnerable.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Lateral</a:t>
            </a:r>
            <a:r>
              <a:rPr lang="en-US" baseline="0" dirty="0"/>
              <a:t> attacks meet very little resistance and occur under near zero visibility.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baseline="0" dirty="0"/>
              <a:t>Damage occurs immediately 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baseline="0" dirty="0"/>
              <a:t>Attacker dwell time is averaging 13+ months.</a:t>
            </a:r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02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5483" y="4480003"/>
            <a:ext cx="5563869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5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B82A8-4B58-0344-A1F1-CBB385072A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991" y="233414"/>
            <a:ext cx="6684818" cy="6046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6364" y="832766"/>
            <a:ext cx="11440390" cy="0"/>
          </a:xfrm>
          <a:prstGeom prst="line">
            <a:avLst/>
          </a:prstGeom>
          <a:ln w="15875">
            <a:solidFill>
              <a:srgbClr val="DF5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364" y="6457278"/>
            <a:ext cx="11440390" cy="0"/>
          </a:xfrm>
          <a:prstGeom prst="line">
            <a:avLst/>
          </a:prstGeom>
          <a:ln w="15875">
            <a:solidFill>
              <a:srgbClr val="464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0059467" y="6479315"/>
            <a:ext cx="181437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aseline="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WWW.GUARDICORE.COM | </a:t>
            </a:r>
            <a:fld id="{AC7E618A-E584-8C46-B12E-F27F30EA9892}" type="slidenum">
              <a:rPr lang="en-US" sz="700" baseline="0" smtClean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00" baseline="0" dirty="0">
              <a:solidFill>
                <a:srgbClr val="4646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71" y="273267"/>
            <a:ext cx="1467283" cy="3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6364" y="6457278"/>
            <a:ext cx="11440390" cy="0"/>
          </a:xfrm>
          <a:prstGeom prst="line">
            <a:avLst/>
          </a:prstGeom>
          <a:ln w="15875">
            <a:solidFill>
              <a:srgbClr val="464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0059467" y="6479315"/>
            <a:ext cx="181437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aseline="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WWW.GUARDICORE.COM | </a:t>
            </a:r>
            <a:fld id="{AC7E618A-E584-8C46-B12E-F27F30EA9892}" type="slidenum">
              <a:rPr lang="en-US" sz="700" baseline="0" smtClean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00" baseline="0" dirty="0">
              <a:solidFill>
                <a:srgbClr val="4646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71" y="273267"/>
            <a:ext cx="1467283" cy="3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10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iff"/><Relationship Id="rId11" Type="http://schemas.openxmlformats.org/officeDocument/2006/relationships/image" Target="../media/image32.tiff"/><Relationship Id="rId5" Type="http://schemas.openxmlformats.org/officeDocument/2006/relationships/image" Target="../media/image16.emf"/><Relationship Id="rId10" Type="http://schemas.openxmlformats.org/officeDocument/2006/relationships/image" Target="../media/image17.emf"/><Relationship Id="rId4" Type="http://schemas.openxmlformats.org/officeDocument/2006/relationships/image" Target="../media/image15.emf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8.jpeg"/><Relationship Id="rId17" Type="http://schemas.microsoft.com/office/2007/relationships/hdphoto" Target="../media/hdphoto8.wdp"/><Relationship Id="rId2" Type="http://schemas.openxmlformats.org/officeDocument/2006/relationships/image" Target="../media/image33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microsoft.com/office/2007/relationships/hdphoto" Target="../media/hdphoto4.wdp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tif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Cybersecurity in the News - 2016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38107"/>
            <a:ext cx="7118841" cy="55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83"/>
          <p:cNvSpPr txBox="1"/>
          <p:nvPr/>
        </p:nvSpPr>
        <p:spPr>
          <a:xfrm>
            <a:off x="744081" y="199524"/>
            <a:ext cx="9675826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Center – East – West/ Lateral Movement – Unprotected &amp; Lack of Visibility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0" y="4070324"/>
            <a:ext cx="4004333" cy="1703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38" y="4057069"/>
            <a:ext cx="1167200" cy="1740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315" y="4011769"/>
            <a:ext cx="2095588" cy="1820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165" y="4152490"/>
            <a:ext cx="482893" cy="1563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851" y="3885659"/>
            <a:ext cx="1591062" cy="2208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4634" y="1305385"/>
            <a:ext cx="8994683" cy="250222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571489">
              <a:lnSpc>
                <a:spcPct val="145000"/>
              </a:lnSpc>
              <a:buSzPct val="75000"/>
            </a:pP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Currently the most important portion of our infrastructure the Data Center is highly vulnerable:</a:t>
            </a:r>
          </a:p>
          <a:p>
            <a:pPr marL="914389" indent="-342900">
              <a:lnSpc>
                <a:spcPct val="145000"/>
              </a:lnSpc>
              <a:buSzPct val="75000"/>
              <a:buFont typeface="Arial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Lateral attacks meet very little resistance and occur under near zero visibility</a:t>
            </a:r>
          </a:p>
          <a:p>
            <a:pPr marL="914389" indent="-342900">
              <a:lnSpc>
                <a:spcPct val="145000"/>
              </a:lnSpc>
              <a:buSzPct val="75000"/>
              <a:buFont typeface="Arial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Damage occurs immediately</a:t>
            </a:r>
          </a:p>
          <a:p>
            <a:pPr marL="914389" indent="-342900">
              <a:lnSpc>
                <a:spcPct val="145000"/>
              </a:lnSpc>
              <a:buSzPct val="75000"/>
              <a:buFont typeface="Arial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Attacker dwell time is averaging 13+ months</a:t>
            </a:r>
          </a:p>
          <a:p>
            <a:pPr marL="914389" indent="-342900">
              <a:lnSpc>
                <a:spcPct val="145000"/>
              </a:lnSpc>
              <a:buSzPct val="75000"/>
              <a:buFont typeface="Arial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Often TLS 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sz="18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crypted</a:t>
            </a:r>
          </a:p>
        </p:txBody>
      </p:sp>
    </p:spTree>
    <p:extLst>
      <p:ext uri="{BB962C8B-B14F-4D97-AF65-F5344CB8AC3E}">
        <p14:creationId xmlns:p14="http://schemas.microsoft.com/office/powerpoint/2010/main" val="31158385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20" y="3772709"/>
            <a:ext cx="10525581" cy="23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News &amp; Press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7" y="890945"/>
            <a:ext cx="1048304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83"/>
          <p:cNvSpPr txBox="1"/>
          <p:nvPr/>
        </p:nvSpPr>
        <p:spPr>
          <a:xfrm>
            <a:off x="744081" y="199524"/>
            <a:ext cx="8676366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Center – Leverage Your Existing Investments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61"/>
          <p:cNvSpPr txBox="1"/>
          <p:nvPr/>
        </p:nvSpPr>
        <p:spPr>
          <a:xfrm>
            <a:off x="2672456" y="5840006"/>
            <a:ext cx="1371600" cy="282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VMWare Tools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200" dirty="0">
              <a:solidFill>
                <a:srgbClr val="6767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61"/>
          <p:cNvSpPr txBox="1"/>
          <p:nvPr/>
        </p:nvSpPr>
        <p:spPr>
          <a:xfrm>
            <a:off x="4659514" y="5888531"/>
            <a:ext cx="2410134" cy="567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SDN/MICROSEGMENTATION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 Ware NSX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Cisco ACI</a:t>
            </a:r>
          </a:p>
        </p:txBody>
      </p:sp>
      <p:sp>
        <p:nvSpPr>
          <p:cNvPr id="16" name="Shape 61"/>
          <p:cNvSpPr txBox="1"/>
          <p:nvPr/>
        </p:nvSpPr>
        <p:spPr>
          <a:xfrm>
            <a:off x="7275010" y="5840025"/>
            <a:ext cx="2410134" cy="567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ORCHESTRATION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Nuage</a:t>
            </a:r>
            <a:r>
              <a:rPr lang="en-US" sz="1200" dirty="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Networks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2242" y="5127804"/>
            <a:ext cx="144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</a:t>
            </a:r>
          </a:p>
          <a:p>
            <a:r>
              <a:rPr lang="en-US" dirty="0"/>
              <a:t>Partners/APIs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07639" y="5403838"/>
            <a:ext cx="1350683" cy="3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59552" y="5365311"/>
            <a:ext cx="1020583" cy="47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48659" y="5605950"/>
            <a:ext cx="0" cy="232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0" y="1134931"/>
            <a:ext cx="4185353" cy="25275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790" y="1134931"/>
            <a:ext cx="2700670" cy="26341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777" y="2710589"/>
            <a:ext cx="1533684" cy="7407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7230" y="3469473"/>
            <a:ext cx="144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CEF</a:t>
            </a:r>
            <a:r>
              <a:rPr lang="en-US"/>
              <a:t>, Syslog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58707" y="3504149"/>
            <a:ext cx="144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04218" y="3390774"/>
            <a:ext cx="144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</a:t>
            </a:r>
          </a:p>
          <a:p>
            <a:r>
              <a:rPr lang="en-US" dirty="0"/>
              <a:t>Partners/APIs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72253" y="3030709"/>
            <a:ext cx="0" cy="473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8317" y="2723485"/>
            <a:ext cx="890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574473" y="3042635"/>
            <a:ext cx="597780" cy="1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775743" y="2723485"/>
            <a:ext cx="1316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88317" y="2744750"/>
            <a:ext cx="3609" cy="734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243223" y="2520504"/>
            <a:ext cx="890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930649" y="2520504"/>
            <a:ext cx="1316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243223" y="2541769"/>
            <a:ext cx="0" cy="72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73137" y="2717730"/>
            <a:ext cx="144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RestAPI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319220" y="2164140"/>
            <a:ext cx="890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006646" y="2164140"/>
            <a:ext cx="1316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319220" y="2164140"/>
            <a:ext cx="0" cy="74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978087" y="3636820"/>
            <a:ext cx="5561240" cy="1526386"/>
            <a:chOff x="763215" y="3332648"/>
            <a:chExt cx="10677698" cy="2816999"/>
          </a:xfrm>
        </p:grpSpPr>
        <p:sp>
          <p:nvSpPr>
            <p:cNvPr id="45" name="Rectangle 44"/>
            <p:cNvSpPr/>
            <p:nvPr/>
          </p:nvSpPr>
          <p:spPr>
            <a:xfrm>
              <a:off x="1133039" y="3830101"/>
              <a:ext cx="10307874" cy="231954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215" y="3332648"/>
              <a:ext cx="709396" cy="81984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9810" y="4070324"/>
              <a:ext cx="4004333" cy="170355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438" y="4057069"/>
              <a:ext cx="1167200" cy="174056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315" y="4011769"/>
              <a:ext cx="2095588" cy="18204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165" y="4152490"/>
              <a:ext cx="482893" cy="156365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9851" y="3885659"/>
              <a:ext cx="1591062" cy="220843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763063" y="1550466"/>
            <a:ext cx="144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Netflow</a:t>
            </a:r>
            <a:r>
              <a:rPr lang="en-US" dirty="0"/>
              <a:t>, S-Flow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382716" y="1841642"/>
            <a:ext cx="20000" cy="6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584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7304103" cy="604693"/>
          </a:xfrm>
        </p:spPr>
        <p:txBody>
          <a:bodyPr/>
          <a:lstStyle/>
          <a:p>
            <a:r>
              <a:rPr lang="en-US" dirty="0"/>
              <a:t>Supported Environments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4616" y="1841528"/>
            <a:ext cx="5382918" cy="358251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VMware – </a:t>
            </a: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ESXi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 (&gt;5.1), NSX-V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OpenStack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/KVM (OVS, </a:t>
            </a: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Nuage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 Networks)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CloudStack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XenServer</a:t>
            </a: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 (NSX-MH)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Cisco ACI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Bare Metal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 err="1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Docker</a:t>
            </a:r>
            <a:endParaRPr lang="en-US" dirty="0">
              <a:solidFill>
                <a:srgbClr val="46464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AWS, Azure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Hybrid</a:t>
            </a:r>
          </a:p>
          <a:p>
            <a:pPr marL="400050" indent="-285750">
              <a:lnSpc>
                <a:spcPct val="140000"/>
              </a:lnSpc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Hyper-V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816" y="1508915"/>
            <a:ext cx="1778311" cy="78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608" y="2437342"/>
            <a:ext cx="1450727" cy="92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785" y="3534025"/>
            <a:ext cx="2281385" cy="92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386" y="4602845"/>
            <a:ext cx="2328183" cy="737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724" y="4509249"/>
            <a:ext cx="2082495" cy="924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597" y="3627620"/>
            <a:ext cx="3006749" cy="7370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889" y="2437342"/>
            <a:ext cx="2445177" cy="924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468" y="1532314"/>
            <a:ext cx="1544322" cy="7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6899562"/>
          </a:xfrm>
          <a:prstGeom prst="rect">
            <a:avLst/>
          </a:prstGeom>
          <a:solidFill>
            <a:srgbClr val="DF5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2119745"/>
            <a:ext cx="12192000" cy="260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1163" y="3152885"/>
            <a:ext cx="5749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baseline="30000" dirty="0">
                <a:solidFill>
                  <a:srgbClr val="464646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711" y="6506554"/>
            <a:ext cx="436958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CONFIDENTIAL AND PROPRIETARY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39" y="3010709"/>
            <a:ext cx="3227234" cy="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Cybersecurity in the News - 2016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2" y="865000"/>
            <a:ext cx="7672192" cy="54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Cybersecurity in the News - 2016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1" y="1039091"/>
            <a:ext cx="3384839" cy="283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582" y="930934"/>
            <a:ext cx="3379788" cy="2895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619" y="1685347"/>
            <a:ext cx="3379787" cy="308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078" y="2238607"/>
            <a:ext cx="3516361" cy="3243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338" y="2594409"/>
            <a:ext cx="3168582" cy="2887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00" y="3425538"/>
            <a:ext cx="3231616" cy="2965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73" y="3595681"/>
            <a:ext cx="3183809" cy="26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3307867" y="5815714"/>
            <a:ext cx="1371600" cy="567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VMWare Tools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2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0" y="4070324"/>
            <a:ext cx="4004333" cy="1703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38" y="4057069"/>
            <a:ext cx="1167200" cy="1740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315" y="4011769"/>
            <a:ext cx="2095588" cy="1820410"/>
          </a:xfrm>
          <a:prstGeom prst="rect">
            <a:avLst/>
          </a:prstGeom>
        </p:spPr>
      </p:pic>
      <p:sp>
        <p:nvSpPr>
          <p:cNvPr id="35" name="Shape 83"/>
          <p:cNvSpPr txBox="1"/>
          <p:nvPr/>
        </p:nvSpPr>
        <p:spPr>
          <a:xfrm>
            <a:off x="744081" y="199524"/>
            <a:ext cx="8676366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Center– Traditional Approaches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61"/>
          <p:cNvSpPr txBox="1"/>
          <p:nvPr/>
        </p:nvSpPr>
        <p:spPr>
          <a:xfrm>
            <a:off x="4576527" y="5815714"/>
            <a:ext cx="2410134" cy="567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SDN/MICROSEGMENTATION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 Ware NSX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Cisco ACI</a:t>
            </a:r>
          </a:p>
        </p:txBody>
      </p:sp>
      <p:sp>
        <p:nvSpPr>
          <p:cNvPr id="37" name="Shape 61"/>
          <p:cNvSpPr txBox="1"/>
          <p:nvPr/>
        </p:nvSpPr>
        <p:spPr>
          <a:xfrm>
            <a:off x="6842235" y="5810292"/>
            <a:ext cx="2410134" cy="567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ORCHESTRATION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Nuage</a:t>
            </a: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10" y="1134931"/>
            <a:ext cx="4185353" cy="2527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790" y="1134931"/>
            <a:ext cx="2700670" cy="26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685" y="3030708"/>
            <a:ext cx="1533684" cy="74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4165" y="4152490"/>
            <a:ext cx="482893" cy="156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851" y="3885659"/>
            <a:ext cx="1591062" cy="22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4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This Is a Data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2" y="990944"/>
            <a:ext cx="7104199" cy="507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83" y="3259832"/>
            <a:ext cx="2383916" cy="26537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68699" y="3259832"/>
            <a:ext cx="1832860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699" y="3657600"/>
            <a:ext cx="1832860" cy="22560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6377" y="2640929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Data Center Perimeter</a:t>
            </a:r>
          </a:p>
        </p:txBody>
      </p:sp>
      <p:pic>
        <p:nvPicPr>
          <p:cNvPr id="9" name="Picture 14" descr="http://www.worldalldetails.com/article_image/london_united_kingdom_183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882727"/>
            <a:ext cx="1353728" cy="101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This Is a Data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2" y="990944"/>
            <a:ext cx="7104199" cy="507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83" y="3259832"/>
            <a:ext cx="2383916" cy="26537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68699" y="3259832"/>
            <a:ext cx="1832860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699" y="3657600"/>
            <a:ext cx="1832860" cy="22560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16200000">
            <a:off x="2001034" y="4216235"/>
            <a:ext cx="1915935" cy="545271"/>
            <a:chOff x="1652764" y="4776433"/>
            <a:chExt cx="3375511" cy="936212"/>
          </a:xfrm>
        </p:grpSpPr>
        <p:pic>
          <p:nvPicPr>
            <p:cNvPr id="9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5171187" y="3347749"/>
            <a:ext cx="460745" cy="158958"/>
            <a:chOff x="1652764" y="4776433"/>
            <a:chExt cx="3375511" cy="936212"/>
          </a:xfrm>
        </p:grpSpPr>
        <p:pic>
          <p:nvPicPr>
            <p:cNvPr id="14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4" descr="http://www.worldalldetails.com/article_image/london_united_kingdom_1839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882727"/>
            <a:ext cx="1353728" cy="101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76377" y="2640929"/>
            <a:ext cx="491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most of the security is placed</a:t>
            </a:r>
          </a:p>
        </p:txBody>
      </p:sp>
    </p:spTree>
    <p:extLst>
      <p:ext uri="{BB962C8B-B14F-4D97-AF65-F5344CB8AC3E}">
        <p14:creationId xmlns:p14="http://schemas.microsoft.com/office/powerpoint/2010/main" val="29712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This Is a Data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2" y="990944"/>
            <a:ext cx="7104199" cy="507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83" y="3259832"/>
            <a:ext cx="2383916" cy="26537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68699" y="3259832"/>
            <a:ext cx="1832860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699" y="3657600"/>
            <a:ext cx="1832860" cy="22560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7736" y="2341637"/>
            <a:ext cx="440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of the traffic is a blind spot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001034" y="4216235"/>
            <a:ext cx="1915935" cy="545271"/>
            <a:chOff x="1652764" y="4776433"/>
            <a:chExt cx="3375511" cy="936212"/>
          </a:xfrm>
        </p:grpSpPr>
        <p:pic>
          <p:nvPicPr>
            <p:cNvPr id="9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5171187" y="3347749"/>
            <a:ext cx="460745" cy="158958"/>
            <a:chOff x="1652764" y="4776433"/>
            <a:chExt cx="3375511" cy="936212"/>
          </a:xfrm>
        </p:grpSpPr>
        <p:pic>
          <p:nvPicPr>
            <p:cNvPr id="14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4" descr="http://www.worldalldetails.com/article_image/london_united_kingdom_1839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882727"/>
            <a:ext cx="1353728" cy="101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22597" y="1371600"/>
            <a:ext cx="4415033" cy="4011283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35820" y="1766950"/>
            <a:ext cx="14917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55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This Is a Data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2" y="990944"/>
            <a:ext cx="7104199" cy="507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83" y="3259832"/>
            <a:ext cx="2383916" cy="26537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68699" y="3259832"/>
            <a:ext cx="1832860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699" y="3657600"/>
            <a:ext cx="1832860" cy="22560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1305" y="1274258"/>
            <a:ext cx="440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Attackers get in…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001034" y="4216235"/>
            <a:ext cx="1915935" cy="545271"/>
            <a:chOff x="1652764" y="4776433"/>
            <a:chExt cx="3375511" cy="936212"/>
          </a:xfrm>
        </p:grpSpPr>
        <p:pic>
          <p:nvPicPr>
            <p:cNvPr id="9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5171187" y="3347749"/>
            <a:ext cx="460745" cy="158958"/>
            <a:chOff x="1652764" y="4776433"/>
            <a:chExt cx="3375511" cy="936212"/>
          </a:xfrm>
        </p:grpSpPr>
        <p:pic>
          <p:nvPicPr>
            <p:cNvPr id="14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4" descr="http://www.worldalldetails.com/article_image/london_united_kingdom_1839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882727"/>
            <a:ext cx="1353728" cy="101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22597" y="1371600"/>
            <a:ext cx="4415033" cy="4011283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35820" y="1766950"/>
            <a:ext cx="14917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12" y="1019858"/>
            <a:ext cx="498776" cy="49877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5331222" y="1238818"/>
            <a:ext cx="967154" cy="1400164"/>
          </a:xfrm>
          <a:custGeom>
            <a:avLst/>
            <a:gdLst>
              <a:gd name="connsiteX0" fmla="*/ 0 w 967154"/>
              <a:gd name="connsiteY0" fmla="*/ 2188 h 1400164"/>
              <a:gd name="connsiteX1" fmla="*/ 518746 w 967154"/>
              <a:gd name="connsiteY1" fmla="*/ 221995 h 1400164"/>
              <a:gd name="connsiteX2" fmla="*/ 967154 w 967154"/>
              <a:gd name="connsiteY2" fmla="*/ 1400164 h 140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154" h="1400164">
                <a:moveTo>
                  <a:pt x="0" y="2188"/>
                </a:moveTo>
                <a:cubicBezTo>
                  <a:pt x="178777" y="-4407"/>
                  <a:pt x="357554" y="-11001"/>
                  <a:pt x="518746" y="221995"/>
                </a:cubicBezTo>
                <a:cubicBezTo>
                  <a:pt x="679938" y="454991"/>
                  <a:pt x="967154" y="1400164"/>
                  <a:pt x="967154" y="1400164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2" y="2542431"/>
            <a:ext cx="498776" cy="4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0" y="233414"/>
            <a:ext cx="8853252" cy="604693"/>
          </a:xfrm>
        </p:spPr>
        <p:txBody>
          <a:bodyPr>
            <a:normAutofit/>
          </a:bodyPr>
          <a:lstStyle/>
          <a:p>
            <a:r>
              <a:rPr lang="en-US" dirty="0"/>
              <a:t>This Is a Data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2" y="990944"/>
            <a:ext cx="7104199" cy="507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83" y="3259832"/>
            <a:ext cx="2383916" cy="26537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568699" y="3259832"/>
            <a:ext cx="1832860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699" y="3657600"/>
            <a:ext cx="1832860" cy="225602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10058" y="2071051"/>
            <a:ext cx="440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…they are free to move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001034" y="4216235"/>
            <a:ext cx="1915935" cy="545271"/>
            <a:chOff x="1652764" y="4776433"/>
            <a:chExt cx="3375511" cy="936212"/>
          </a:xfrm>
        </p:grpSpPr>
        <p:pic>
          <p:nvPicPr>
            <p:cNvPr id="9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rot="16200000">
            <a:off x="5171187" y="3347749"/>
            <a:ext cx="460745" cy="158958"/>
            <a:chOff x="1652764" y="4776433"/>
            <a:chExt cx="3375511" cy="936212"/>
          </a:xfrm>
        </p:grpSpPr>
        <p:pic>
          <p:nvPicPr>
            <p:cNvPr id="14" name="Picture 2" descr="http://ipsciences.edu/wp-content/uploads/IPS-Donor-Icons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64" y="4776434"/>
              <a:ext cx="79946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mss-i.swisscom.ch/static/images/icons/icons-2x/icon-service-ids-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43" y="4776434"/>
              <a:ext cx="960371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bitninja.io/images/icons/icon7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32" y="4776433"/>
              <a:ext cx="1080243" cy="936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4" descr="http://www.worldalldetails.com/article_image/london_united_kingdom_1839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882727"/>
            <a:ext cx="1353728" cy="101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22597" y="1371600"/>
            <a:ext cx="4415033" cy="4011283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35820" y="1766950"/>
            <a:ext cx="14917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2" y="2542431"/>
            <a:ext cx="498776" cy="49877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38168" y="2402626"/>
            <a:ext cx="3771658" cy="1975497"/>
            <a:chOff x="-1061485" y="4116713"/>
            <a:chExt cx="3288323" cy="1655253"/>
          </a:xfrm>
        </p:grpSpPr>
        <p:pic>
          <p:nvPicPr>
            <p:cNvPr id="25" name="Picture 12" descr="http://vignette1.wikia.nocookie.net/egamia/images/4/4e/Game_Over_Screen.jpg/revision/latest?cb=2014071810422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6" t="39517" r="9226" b="2168"/>
            <a:stretch/>
          </p:blipFill>
          <p:spPr bwMode="auto">
            <a:xfrm>
              <a:off x="-1061485" y="4116713"/>
              <a:ext cx="3288323" cy="165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blog.360totalsecurity.com/wp-content/uploads/2015/11/Ransomware.jp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76" y="4852438"/>
              <a:ext cx="1571836" cy="7859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hbsr.com/userfiles/image/Briefcase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280" y="4890364"/>
              <a:ext cx="967293" cy="71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33360</TotalTime>
  <Words>287</Words>
  <Application>Microsoft Office PowerPoint</Application>
  <PresentationFormat>Widescreen</PresentationFormat>
  <Paragraphs>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Office Theme</vt:lpstr>
      <vt:lpstr>Cybersecurity in the News - 2016</vt:lpstr>
      <vt:lpstr>Cybersecurity in the News - 2016</vt:lpstr>
      <vt:lpstr>Cybersecurity in the News - 2016</vt:lpstr>
      <vt:lpstr>PowerPoint Presentation</vt:lpstr>
      <vt:lpstr>This Is a Data Center</vt:lpstr>
      <vt:lpstr>This Is a Data Center</vt:lpstr>
      <vt:lpstr>This Is a Data Center</vt:lpstr>
      <vt:lpstr>This Is a Data Center</vt:lpstr>
      <vt:lpstr>This Is a Data Center</vt:lpstr>
      <vt:lpstr>PowerPoint Presentation</vt:lpstr>
      <vt:lpstr>News &amp; Press </vt:lpstr>
      <vt:lpstr>PowerPoint Presentation</vt:lpstr>
      <vt:lpstr>Supported Environments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 Carra</dc:creator>
  <cp:lastModifiedBy>Fidel Deforte</cp:lastModifiedBy>
  <cp:revision>378</cp:revision>
  <cp:lastPrinted>2016-01-02T18:52:05Z</cp:lastPrinted>
  <dcterms:created xsi:type="dcterms:W3CDTF">2015-12-11T19:23:28Z</dcterms:created>
  <dcterms:modified xsi:type="dcterms:W3CDTF">2016-08-03T17:25:17Z</dcterms:modified>
</cp:coreProperties>
</file>